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84" r:id="rId3"/>
    <p:sldId id="316" r:id="rId4"/>
    <p:sldId id="289" r:id="rId5"/>
    <p:sldId id="287" r:id="rId6"/>
    <p:sldId id="291" r:id="rId7"/>
    <p:sldId id="293" r:id="rId8"/>
    <p:sldId id="294" r:id="rId9"/>
    <p:sldId id="328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295" r:id="rId18"/>
    <p:sldId id="420" r:id="rId19"/>
    <p:sldId id="329" r:id="rId20"/>
    <p:sldId id="330" r:id="rId21"/>
    <p:sldId id="331" r:id="rId22"/>
    <p:sldId id="332" r:id="rId23"/>
    <p:sldId id="342" r:id="rId24"/>
    <p:sldId id="433" r:id="rId25"/>
    <p:sldId id="265" r:id="rId26"/>
    <p:sldId id="270" r:id="rId27"/>
    <p:sldId id="297" r:id="rId28"/>
    <p:sldId id="313" r:id="rId29"/>
    <p:sldId id="314" r:id="rId30"/>
    <p:sldId id="432" r:id="rId31"/>
    <p:sldId id="344" r:id="rId32"/>
    <p:sldId id="421" r:id="rId33"/>
    <p:sldId id="412" r:id="rId34"/>
    <p:sldId id="279" r:id="rId35"/>
    <p:sldId id="263" r:id="rId36"/>
    <p:sldId id="425" r:id="rId37"/>
    <p:sldId id="426" r:id="rId38"/>
    <p:sldId id="276" r:id="rId39"/>
    <p:sldId id="333" r:id="rId40"/>
    <p:sldId id="334" r:id="rId41"/>
    <p:sldId id="335" r:id="rId42"/>
    <p:sldId id="338" r:id="rId43"/>
    <p:sldId id="339" r:id="rId44"/>
    <p:sldId id="336" r:id="rId45"/>
    <p:sldId id="337" r:id="rId46"/>
    <p:sldId id="434" r:id="rId47"/>
    <p:sldId id="261" r:id="rId48"/>
    <p:sldId id="435" r:id="rId49"/>
    <p:sldId id="427" r:id="rId50"/>
    <p:sldId id="431" r:id="rId51"/>
    <p:sldId id="430" r:id="rId52"/>
    <p:sldId id="319" r:id="rId53"/>
    <p:sldId id="423" r:id="rId54"/>
    <p:sldId id="28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3941"/>
  </p:normalViewPr>
  <p:slideViewPr>
    <p:cSldViewPr snapToGrid="0" snapToObjects="1">
      <p:cViewPr varScale="1">
        <p:scale>
          <a:sx n="109" d="100"/>
          <a:sy n="109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2D536-2D60-9543-B165-7A851411238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684E-F1F4-FB4B-BCF5-81ABC4E65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0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7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44B9D4-3927-3648-945B-6705A86D6D4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16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26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ED825E-DB7D-584B-81BD-CD8B6D6252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64" b="20190"/>
          <a:stretch/>
        </p:blipFill>
        <p:spPr>
          <a:xfrm>
            <a:off x="373855" y="361338"/>
            <a:ext cx="4363426" cy="405252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972397" y="2026261"/>
            <a:ext cx="9144000" cy="2387600"/>
          </a:xfrm>
        </p:spPr>
        <p:txBody>
          <a:bodyPr/>
          <a:lstStyle/>
          <a:p>
            <a:r>
              <a:rPr lang="en-US" dirty="0"/>
              <a:t>Linear regression</a:t>
            </a:r>
            <a:br>
              <a:rPr lang="en-US" dirty="0"/>
            </a:br>
            <a:r>
              <a:rPr lang="en-US" dirty="0"/>
              <a:t>and linear models</a:t>
            </a:r>
          </a:p>
        </p:txBody>
      </p: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1FFC-376F-214E-B4B4-BD10E95F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B96A4-8AA2-7D4E-A57B-5569DC5B5079}"/>
              </a:ext>
            </a:extLst>
          </p:cNvPr>
          <p:cNvSpPr txBox="1"/>
          <p:nvPr/>
        </p:nvSpPr>
        <p:spPr>
          <a:xfrm>
            <a:off x="631984" y="2967335"/>
            <a:ext cx="3040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different values of (m, c) and evaluate the sum squared error (SSE):</a:t>
            </a:r>
          </a:p>
          <a:p>
            <a:endParaRPr lang="en-US" dirty="0"/>
          </a:p>
          <a:p>
            <a:r>
              <a:rPr lang="en-US" dirty="0"/>
              <a:t>∑ ( (</a:t>
            </a:r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 – </a:t>
            </a:r>
            <a:r>
              <a:rPr lang="en-US" dirty="0" err="1"/>
              <a:t>y</a:t>
            </a:r>
            <a:r>
              <a:rPr lang="en-US" baseline="-25000" dirty="0" err="1"/>
              <a:t>observed</a:t>
            </a:r>
            <a:r>
              <a:rPr lang="en-US" dirty="0"/>
              <a:t>)</a:t>
            </a:r>
            <a:r>
              <a:rPr lang="en-US" baseline="30000" dirty="0"/>
              <a:t>2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i="1" dirty="0"/>
              <a:t>(here we fix </a:t>
            </a:r>
            <a:r>
              <a:rPr lang="en-US" dirty="0"/>
              <a:t>c</a:t>
            </a:r>
            <a:r>
              <a:rPr lang="en-US" i="1" dirty="0"/>
              <a:t> to the true value and just look at varying 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607C5-E04E-6B42-B845-38EF8FA77275}"/>
              </a:ext>
            </a:extLst>
          </p:cNvPr>
          <p:cNvSpPr/>
          <p:nvPr/>
        </p:nvSpPr>
        <p:spPr>
          <a:xfrm>
            <a:off x="7081284" y="49083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FD263-CA5A-C84D-BB90-FECDFF4FD3F1}"/>
              </a:ext>
            </a:extLst>
          </p:cNvPr>
          <p:cNvSpPr/>
          <p:nvPr/>
        </p:nvSpPr>
        <p:spPr>
          <a:xfrm>
            <a:off x="5911493" y="145629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1690224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D80E-10BA-CA4F-BA13-18400BE8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0E7D7-AABF-7D47-964E-44B8C656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F609C-EAAC-3B41-9CE6-885AF2E2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5A101-1ADD-CB46-ABB8-CB427B33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6748C-9E27-964C-BD79-5B676F13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28D2FA-E950-3544-A7CD-70DC63904264}"/>
              </a:ext>
            </a:extLst>
          </p:cNvPr>
          <p:cNvSpPr/>
          <p:nvPr/>
        </p:nvSpPr>
        <p:spPr>
          <a:xfrm>
            <a:off x="845138" y="3105834"/>
            <a:ext cx="3061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model is slightly worse than the previous one</a:t>
            </a:r>
          </a:p>
        </p:txBody>
      </p:sp>
    </p:spTree>
    <p:extLst>
      <p:ext uri="{BB962C8B-B14F-4D97-AF65-F5344CB8AC3E}">
        <p14:creationId xmlns:p14="http://schemas.microsoft.com/office/powerpoint/2010/main" val="415805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77E3A-3A1D-4B4C-A2F7-2652D1D0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9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-33041" y="1393399"/>
            <a:ext cx="67252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Learn parameters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) that minimize an error (here we used SSE)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example we iterated over values of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Is analytically tractable (can solve it to find the value in terms of an equation)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Can predict the values of </a:t>
            </a:r>
            <a:r>
              <a:rPr lang="en-US" sz="2400" b="1" dirty="0"/>
              <a:t>y</a:t>
            </a:r>
            <a:r>
              <a:rPr lang="en-US" sz="2400" dirty="0"/>
              <a:t>* at new location </a:t>
            </a:r>
            <a:r>
              <a:rPr lang="en-US" sz="2400" b="1" dirty="0"/>
              <a:t>x</a:t>
            </a:r>
            <a:r>
              <a:rPr lang="en-US" sz="2400" dirty="0"/>
              <a:t>* (forecasting/decision making)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case the best model (minimizing SSE) doesn’t do so well for larger dinosaurs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348A08-5C9E-8748-859C-6F3334893981}"/>
              </a:ext>
            </a:extLst>
          </p:cNvPr>
          <p:cNvCxnSpPr>
            <a:cxnSpLocks/>
          </p:cNvCxnSpPr>
          <p:nvPr/>
        </p:nvCxnSpPr>
        <p:spPr>
          <a:xfrm flipV="1">
            <a:off x="8026400" y="3210560"/>
            <a:ext cx="2448560" cy="67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4">
            <a:extLst>
              <a:ext uri="{FF2B5EF4-FFF2-40B4-BE49-F238E27FC236}">
                <a16:creationId xmlns:a16="http://schemas.microsoft.com/office/drawing/2014/main" id="{7580392C-C9DE-A64F-B302-612285FA804C}"/>
              </a:ext>
            </a:extLst>
          </p:cNvPr>
          <p:cNvSpPr/>
          <p:nvPr/>
        </p:nvSpPr>
        <p:spPr>
          <a:xfrm>
            <a:off x="9174480" y="4008312"/>
            <a:ext cx="152400" cy="1219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95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65450" y="566660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train(z ~ x + y, data,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394A0-023B-8640-ACC7-8F4C2B1DA085}"/>
              </a:ext>
            </a:extLst>
          </p:cNvPr>
          <p:cNvSpPr/>
          <p:nvPr/>
        </p:nvSpPr>
        <p:spPr>
          <a:xfrm>
            <a:off x="256722" y="6035940"/>
            <a:ext cx="5567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Our model for </a:t>
            </a:r>
            <a:r>
              <a:rPr lang="en-US" b="1" dirty="0"/>
              <a:t>z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EA8BA39-62AD-9D4D-B3D9-67121197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208" y="1059800"/>
            <a:ext cx="5331792" cy="4128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9BB750-97D7-1A48-8507-7E33948D32C3}"/>
              </a:ext>
            </a:extLst>
          </p:cNvPr>
          <p:cNvSpPr/>
          <p:nvPr/>
        </p:nvSpPr>
        <p:spPr>
          <a:xfrm>
            <a:off x="11780874" y="2892056"/>
            <a:ext cx="154404" cy="1503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14C89-24D1-E149-8A79-E3DFF6613BE5}"/>
              </a:ext>
            </a:extLst>
          </p:cNvPr>
          <p:cNvSpPr/>
          <p:nvPr/>
        </p:nvSpPr>
        <p:spPr>
          <a:xfrm>
            <a:off x="8254408" y="4527331"/>
            <a:ext cx="1496419" cy="6613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EF82BB-8C90-864A-BC4D-8F41F9CACD63}"/>
              </a:ext>
            </a:extLst>
          </p:cNvPr>
          <p:cNvSpPr/>
          <p:nvPr/>
        </p:nvSpPr>
        <p:spPr>
          <a:xfrm>
            <a:off x="5823952" y="2930084"/>
            <a:ext cx="1496419" cy="11057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1974B-02FE-6E4A-9FAE-2552DB377D1B}"/>
              </a:ext>
            </a:extLst>
          </p:cNvPr>
          <p:cNvSpPr txBox="1"/>
          <p:nvPr/>
        </p:nvSpPr>
        <p:spPr>
          <a:xfrm>
            <a:off x="10509695" y="4165965"/>
            <a:ext cx="1425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height (m)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DB7B6-B108-D546-87EB-4103A5E26371}"/>
              </a:ext>
            </a:extLst>
          </p:cNvPr>
          <p:cNvSpPr txBox="1"/>
          <p:nvPr/>
        </p:nvSpPr>
        <p:spPr>
          <a:xfrm>
            <a:off x="8080434" y="4496813"/>
            <a:ext cx="1424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length (m)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38956-0107-D64C-B6FD-CC7A967DD95D}"/>
              </a:ext>
            </a:extLst>
          </p:cNvPr>
          <p:cNvSpPr txBox="1"/>
          <p:nvPr/>
        </p:nvSpPr>
        <p:spPr>
          <a:xfrm rot="16200000">
            <a:off x="6374356" y="3290500"/>
            <a:ext cx="1473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weight (kg)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7A41C1-3972-BD49-9414-C2B765C81FED}"/>
              </a:ext>
            </a:extLst>
          </p:cNvPr>
          <p:cNvSpPr/>
          <p:nvPr/>
        </p:nvSpPr>
        <p:spPr>
          <a:xfrm>
            <a:off x="2030642" y="1997017"/>
            <a:ext cx="3865343" cy="1173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31EA74EB-E815-EA41-89E0-C86525B4A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68"/>
          <a:stretch/>
        </p:blipFill>
        <p:spPr>
          <a:xfrm>
            <a:off x="1636720" y="2434527"/>
            <a:ext cx="4232028" cy="18838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35C904-165E-D045-9643-D45B87BDD70B}"/>
              </a:ext>
            </a:extLst>
          </p:cNvPr>
          <p:cNvSpPr/>
          <p:nvPr/>
        </p:nvSpPr>
        <p:spPr>
          <a:xfrm>
            <a:off x="2183042" y="2149417"/>
            <a:ext cx="3865343" cy="1173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7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142BD-2085-4644-97D7-5C72A110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5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regression?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051" y="3343133"/>
            <a:ext cx="11461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Find a relationship between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observation variable </a:t>
            </a:r>
            <a:r>
              <a:rPr lang="en-US" sz="2400" dirty="0"/>
              <a:t>and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4155158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95D2E-D39F-8C49-9E4A-9E32E0FB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9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6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A7A725-91DE-CF46-9E53-621170211EC2}"/>
              </a:ext>
            </a:extLst>
          </p:cNvPr>
          <p:cNvSpPr/>
          <p:nvPr/>
        </p:nvSpPr>
        <p:spPr>
          <a:xfrm>
            <a:off x="8911077" y="3244334"/>
            <a:ext cx="285750" cy="3000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2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65450" y="566660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train(z ~ x + y, data,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394A0-023B-8640-ACC7-8F4C2B1DA085}"/>
              </a:ext>
            </a:extLst>
          </p:cNvPr>
          <p:cNvSpPr/>
          <p:nvPr/>
        </p:nvSpPr>
        <p:spPr>
          <a:xfrm>
            <a:off x="256722" y="6035940"/>
            <a:ext cx="5567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Our model for </a:t>
            </a:r>
            <a:r>
              <a:rPr lang="en-US" b="1" dirty="0"/>
              <a:t>z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EA8BA39-62AD-9D4D-B3D9-67121197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208" y="1059800"/>
            <a:ext cx="5331792" cy="4128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9BB750-97D7-1A48-8507-7E33948D32C3}"/>
              </a:ext>
            </a:extLst>
          </p:cNvPr>
          <p:cNvSpPr/>
          <p:nvPr/>
        </p:nvSpPr>
        <p:spPr>
          <a:xfrm>
            <a:off x="11780874" y="2892056"/>
            <a:ext cx="154404" cy="1503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14C89-24D1-E149-8A79-E3DFF6613BE5}"/>
              </a:ext>
            </a:extLst>
          </p:cNvPr>
          <p:cNvSpPr/>
          <p:nvPr/>
        </p:nvSpPr>
        <p:spPr>
          <a:xfrm>
            <a:off x="8254408" y="4527331"/>
            <a:ext cx="1496419" cy="6613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EF82BB-8C90-864A-BC4D-8F41F9CACD63}"/>
              </a:ext>
            </a:extLst>
          </p:cNvPr>
          <p:cNvSpPr/>
          <p:nvPr/>
        </p:nvSpPr>
        <p:spPr>
          <a:xfrm>
            <a:off x="5823952" y="2930084"/>
            <a:ext cx="1496419" cy="11057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1974B-02FE-6E4A-9FAE-2552DB377D1B}"/>
              </a:ext>
            </a:extLst>
          </p:cNvPr>
          <p:cNvSpPr txBox="1"/>
          <p:nvPr/>
        </p:nvSpPr>
        <p:spPr>
          <a:xfrm>
            <a:off x="10509695" y="4165965"/>
            <a:ext cx="1425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height (m)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DB7B6-B108-D546-87EB-4103A5E26371}"/>
              </a:ext>
            </a:extLst>
          </p:cNvPr>
          <p:cNvSpPr txBox="1"/>
          <p:nvPr/>
        </p:nvSpPr>
        <p:spPr>
          <a:xfrm>
            <a:off x="8080434" y="4496813"/>
            <a:ext cx="1424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length (m)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38956-0107-D64C-B6FD-CC7A967DD95D}"/>
              </a:ext>
            </a:extLst>
          </p:cNvPr>
          <p:cNvSpPr txBox="1"/>
          <p:nvPr/>
        </p:nvSpPr>
        <p:spPr>
          <a:xfrm rot="16200000">
            <a:off x="6374356" y="3290500"/>
            <a:ext cx="1473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weight (kg)</a:t>
            </a:r>
          </a:p>
        </p:txBody>
      </p:sp>
    </p:spTree>
    <p:extLst>
      <p:ext uri="{BB962C8B-B14F-4D97-AF65-F5344CB8AC3E}">
        <p14:creationId xmlns:p14="http://schemas.microsoft.com/office/powerpoint/2010/main" val="2358251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178511" y="5392537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5369" y="5678761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 = m x + c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1843" y="5719605"/>
            <a:ext cx="8329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train(y~., x,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Beyond linear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0912" y="1670515"/>
            <a:ext cx="915108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49146" y="542820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9DC32-1D00-C24C-A19A-F51C92972C6D}"/>
              </a:ext>
            </a:extLst>
          </p:cNvPr>
          <p:cNvSpPr txBox="1"/>
          <p:nvPr/>
        </p:nvSpPr>
        <p:spPr>
          <a:xfrm>
            <a:off x="167248" y="396462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48602-B502-4F49-B378-CCCA44965878}"/>
              </a:ext>
            </a:extLst>
          </p:cNvPr>
          <p:cNvSpPr txBox="1"/>
          <p:nvPr/>
        </p:nvSpPr>
        <p:spPr>
          <a:xfrm>
            <a:off x="1839930" y="29233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3AD71-434E-0B41-BBF8-840776F2346D}"/>
              </a:ext>
            </a:extLst>
          </p:cNvPr>
          <p:cNvCxnSpPr/>
          <p:nvPr/>
        </p:nvCxnSpPr>
        <p:spPr>
          <a:xfrm>
            <a:off x="985369" y="3552026"/>
            <a:ext cx="153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46382-B20F-5847-AE7C-0463421A2F1D}"/>
              </a:ext>
            </a:extLst>
          </p:cNvPr>
          <p:cNvCxnSpPr>
            <a:cxnSpLocks/>
          </p:cNvCxnSpPr>
          <p:nvPr/>
        </p:nvCxnSpPr>
        <p:spPr>
          <a:xfrm flipV="1">
            <a:off x="2523494" y="2453268"/>
            <a:ext cx="0" cy="1098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316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0459" y="534057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0459" y="61999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∑ m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i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=3), data, method = "lm")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0459" y="5770257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3 </a:t>
            </a:r>
            <a:r>
              <a:rPr lang="en-US" b="1" dirty="0"/>
              <a:t>x</a:t>
            </a:r>
            <a:r>
              <a:rPr lang="en-US" baseline="30000" dirty="0"/>
              <a:t>3</a:t>
            </a:r>
            <a:r>
              <a:rPr lang="en-US" dirty="0"/>
              <a:t> m</a:t>
            </a:r>
            <a:r>
              <a:rPr lang="en-US" baseline="-25000" dirty="0"/>
              <a:t>2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</p:spTree>
    <p:extLst>
      <p:ext uri="{BB962C8B-B14F-4D97-AF65-F5344CB8AC3E}">
        <p14:creationId xmlns:p14="http://schemas.microsoft.com/office/powerpoint/2010/main" val="96309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0459" y="534057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x +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0459" y="61999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∑ m</a:t>
            </a:r>
            <a:r>
              <a:rPr lang="en-US" baseline="-25000" dirty="0"/>
              <a:t>i</a:t>
            </a:r>
            <a:r>
              <a:rPr lang="en-US" dirty="0"/>
              <a:t> x</a:t>
            </a:r>
            <a:r>
              <a:rPr lang="en-US" baseline="30000" dirty="0"/>
              <a:t>i</a:t>
            </a:r>
            <a:r>
              <a:rPr lang="en-US" dirty="0"/>
              <a:t> + c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0459" y="5770257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3 </a:t>
            </a:r>
            <a:r>
              <a:rPr lang="en-US" dirty="0"/>
              <a:t>x</a:t>
            </a:r>
            <a:r>
              <a:rPr lang="en-US" baseline="30000" dirty="0"/>
              <a:t>3</a:t>
            </a:r>
            <a:r>
              <a:rPr lang="en-US" dirty="0"/>
              <a:t> m</a:t>
            </a:r>
            <a:r>
              <a:rPr lang="en-US" baseline="-25000" dirty="0"/>
              <a:t>2 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1</a:t>
            </a:r>
            <a:r>
              <a:rPr lang="en-US" dirty="0"/>
              <a:t> x +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419F6-DEE3-284B-B9C0-217F5A7F0389}"/>
              </a:ext>
            </a:extLst>
          </p:cNvPr>
          <p:cNvSpPr txBox="1"/>
          <p:nvPr/>
        </p:nvSpPr>
        <p:spPr>
          <a:xfrm>
            <a:off x="5120640" y="5501681"/>
            <a:ext cx="6709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observation data is nonlinear … but we are using a linear model</a:t>
            </a:r>
          </a:p>
          <a:p>
            <a:r>
              <a:rPr lang="en-US" dirty="0"/>
              <a:t>Observations= (</a:t>
            </a:r>
            <a:r>
              <a:rPr lang="en-US" b="1" dirty="0"/>
              <a:t>x,x</a:t>
            </a:r>
            <a:r>
              <a:rPr lang="en-US" baseline="30000" dirty="0"/>
              <a:t>2</a:t>
            </a:r>
            <a:r>
              <a:rPr lang="en-US" b="1" dirty="0"/>
              <a:t>,x</a:t>
            </a:r>
            <a:r>
              <a:rPr lang="en-US" baseline="30000" dirty="0"/>
              <a:t>3</a:t>
            </a:r>
            <a:r>
              <a:rPr lang="en-US" b="1" dirty="0"/>
              <a:t>,…,x</a:t>
            </a:r>
            <a:r>
              <a:rPr lang="en-US" baseline="30000" dirty="0"/>
              <a:t>i</a:t>
            </a:r>
            <a:r>
              <a:rPr lang="en-US" dirty="0"/>
              <a:t>) are fixed input variables</a:t>
            </a:r>
          </a:p>
          <a:p>
            <a:r>
              <a:rPr lang="en-US" dirty="0"/>
              <a:t>Our model for </a:t>
            </a:r>
            <a:r>
              <a:rPr lang="en-US" b="1" dirty="0"/>
              <a:t>y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  <a:p>
            <a:r>
              <a:rPr lang="en-US" dirty="0"/>
              <a:t>Parameters = (m</a:t>
            </a:r>
            <a:r>
              <a:rPr lang="en-US" baseline="-25000" dirty="0"/>
              <a:t>1 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dirty="0"/>
              <a:t>m</a:t>
            </a:r>
            <a:r>
              <a:rPr lang="en-US" baseline="-25000" dirty="0"/>
              <a:t>2 </a:t>
            </a:r>
            <a:r>
              <a:rPr lang="en-US" dirty="0"/>
              <a:t>, … , m</a:t>
            </a:r>
            <a:r>
              <a:rPr lang="en-US" baseline="-25000" dirty="0"/>
              <a:t>n </a:t>
            </a:r>
            <a:r>
              <a:rPr lang="en-US" dirty="0"/>
              <a:t>, c) are </a:t>
            </a:r>
            <a:r>
              <a:rPr lang="en-US" dirty="0" err="1"/>
              <a:t>optimised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28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67652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D1DAE-384D-7647-BC33-8B85E2D38A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 r="15739"/>
          <a:stretch/>
        </p:blipFill>
        <p:spPr>
          <a:xfrm>
            <a:off x="4113290" y="424800"/>
            <a:ext cx="4228606" cy="80496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78C51B7-16F4-034F-8D47-08066D4B81C6}"/>
              </a:ext>
            </a:extLst>
          </p:cNvPr>
          <p:cNvSpPr/>
          <p:nvPr/>
        </p:nvSpPr>
        <p:spPr>
          <a:xfrm>
            <a:off x="7579141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4FAF29-D002-C34E-B596-ACD704F7B9C2}"/>
              </a:ext>
            </a:extLst>
          </p:cNvPr>
          <p:cNvSpPr/>
          <p:nvPr/>
        </p:nvSpPr>
        <p:spPr>
          <a:xfrm>
            <a:off x="5890041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25BB4-F54F-9F47-A634-7AF608160051}"/>
              </a:ext>
            </a:extLst>
          </p:cNvPr>
          <p:cNvSpPr/>
          <p:nvPr/>
        </p:nvSpPr>
        <p:spPr>
          <a:xfrm>
            <a:off x="4981991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E90FF3-7C87-4E4A-908C-48B9E03607D1}"/>
              </a:ext>
            </a:extLst>
          </p:cNvPr>
          <p:cNvSpPr/>
          <p:nvPr/>
        </p:nvSpPr>
        <p:spPr>
          <a:xfrm>
            <a:off x="7528341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5B383C-C1C5-A84F-9412-14EBD0BFFEFE}"/>
              </a:ext>
            </a:extLst>
          </p:cNvPr>
          <p:cNvSpPr/>
          <p:nvPr/>
        </p:nvSpPr>
        <p:spPr>
          <a:xfrm>
            <a:off x="6480591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20D6F1-941C-AC46-8611-1C589D07D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4707"/>
          <a:stretch/>
        </p:blipFill>
        <p:spPr>
          <a:xfrm>
            <a:off x="8143867" y="424800"/>
            <a:ext cx="4048133" cy="80496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D5BA1DC-FBF6-3448-AD36-49905EE3B37F}"/>
              </a:ext>
            </a:extLst>
          </p:cNvPr>
          <p:cNvSpPr/>
          <p:nvPr/>
        </p:nvSpPr>
        <p:spPr>
          <a:xfrm>
            <a:off x="11365073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F93198-3B80-3B43-A5FC-9CFBF3524689}"/>
              </a:ext>
            </a:extLst>
          </p:cNvPr>
          <p:cNvSpPr/>
          <p:nvPr/>
        </p:nvSpPr>
        <p:spPr>
          <a:xfrm>
            <a:off x="9675973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E2F368-29D3-804E-A036-6F8236DB507A}"/>
              </a:ext>
            </a:extLst>
          </p:cNvPr>
          <p:cNvSpPr/>
          <p:nvPr/>
        </p:nvSpPr>
        <p:spPr>
          <a:xfrm>
            <a:off x="8767923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4BBCA-5DE0-9346-914F-5F9D0F0FD517}"/>
              </a:ext>
            </a:extLst>
          </p:cNvPr>
          <p:cNvSpPr/>
          <p:nvPr/>
        </p:nvSpPr>
        <p:spPr>
          <a:xfrm>
            <a:off x="11314273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CDF3F4-7865-AD43-83B7-C2564B810A28}"/>
              </a:ext>
            </a:extLst>
          </p:cNvPr>
          <p:cNvSpPr/>
          <p:nvPr/>
        </p:nvSpPr>
        <p:spPr>
          <a:xfrm>
            <a:off x="10266523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9BF7F0-A5FC-4B4C-9757-7C83BEC08A04}"/>
              </a:ext>
            </a:extLst>
          </p:cNvPr>
          <p:cNvCxnSpPr/>
          <p:nvPr/>
        </p:nvCxnSpPr>
        <p:spPr>
          <a:xfrm flipV="1">
            <a:off x="725327" y="3924300"/>
            <a:ext cx="3268823" cy="11239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7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regression?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051" y="2045961"/>
            <a:ext cx="114618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Find a relationships between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observation variable </a:t>
            </a:r>
            <a:r>
              <a:rPr lang="en-US" sz="2400" dirty="0"/>
              <a:t>and several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explanatory variables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Often explanatory variables are cheaper/easier to measure but we’re interested in is the observation variable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make predictions at new locations (forecasting, decision making)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distinguish between models (model structure, hypothesis testing,  insight)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526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4CF12-FFD2-E944-B86A-F1F05E6C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84" y="1551739"/>
            <a:ext cx="7543465" cy="50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59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E9C17-B557-C84B-B209-1783E2B9B083}"/>
              </a:ext>
            </a:extLst>
          </p:cNvPr>
          <p:cNvSpPr txBox="1"/>
          <p:nvPr/>
        </p:nvSpPr>
        <p:spPr>
          <a:xfrm>
            <a:off x="2528777" y="1879759"/>
            <a:ext cx="808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Gaussian processes are a Bayesian nonparametric nonlinear regression approach </a:t>
            </a:r>
          </a:p>
        </p:txBody>
      </p:sp>
      <p:pic>
        <p:nvPicPr>
          <p:cNvPr id="16" name="Picture 2" descr="Output of Fitting Gaussian Process Models in Python">
            <a:extLst>
              <a:ext uri="{FF2B5EF4-FFF2-40B4-BE49-F238E27FC236}">
                <a16:creationId xmlns:a16="http://schemas.microsoft.com/office/drawing/2014/main" id="{D0C15AF5-46B9-544A-97E0-90BCDCC8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34" y="2249091"/>
            <a:ext cx="10470370" cy="417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22AF8E-65B3-0D45-90A9-045EC53A19EA}"/>
              </a:ext>
            </a:extLst>
          </p:cNvPr>
          <p:cNvSpPr/>
          <p:nvPr/>
        </p:nvSpPr>
        <p:spPr>
          <a:xfrm>
            <a:off x="4763386" y="2249091"/>
            <a:ext cx="2785730" cy="23892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82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Nonlinear regression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453BD34-4E07-5242-A856-63DAA7214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13" b="42784"/>
          <a:stretch/>
        </p:blipFill>
        <p:spPr>
          <a:xfrm>
            <a:off x="10078754" y="3629727"/>
            <a:ext cx="1966236" cy="2832967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73742FB3-8A37-7848-AE73-03A705B8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3347" y="1342320"/>
            <a:ext cx="7001206" cy="2688362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54F707A8-0EFF-8E4A-A323-A64207EF3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56" y="4660586"/>
            <a:ext cx="5480693" cy="17127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0ED7EF-32F3-1648-8552-9E6BB79E1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008" t="37462" r="34503" b="37411"/>
          <a:stretch/>
        </p:blipFill>
        <p:spPr>
          <a:xfrm>
            <a:off x="9631487" y="1546133"/>
            <a:ext cx="2413503" cy="1742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63B427-90ED-1045-9ACC-106FB9D9DFC9}"/>
              </a:ext>
            </a:extLst>
          </p:cNvPr>
          <p:cNvSpPr/>
          <p:nvPr/>
        </p:nvSpPr>
        <p:spPr>
          <a:xfrm>
            <a:off x="914891" y="4660586"/>
            <a:ext cx="404037" cy="32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5F0B30-AB4B-0842-8792-176B2B68ECCA}"/>
              </a:ext>
            </a:extLst>
          </p:cNvPr>
          <p:cNvSpPr/>
          <p:nvPr/>
        </p:nvSpPr>
        <p:spPr>
          <a:xfrm>
            <a:off x="3118683" y="4494688"/>
            <a:ext cx="404037" cy="32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4C97B-4A11-4148-9CB6-C042CBB912A4}"/>
              </a:ext>
            </a:extLst>
          </p:cNvPr>
          <p:cNvSpPr/>
          <p:nvPr/>
        </p:nvSpPr>
        <p:spPr>
          <a:xfrm>
            <a:off x="5078564" y="4657946"/>
            <a:ext cx="404037" cy="326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8AAA62-0785-2D42-9598-F724B9C7A9B3}"/>
              </a:ext>
            </a:extLst>
          </p:cNvPr>
          <p:cNvSpPr/>
          <p:nvPr/>
        </p:nvSpPr>
        <p:spPr>
          <a:xfrm>
            <a:off x="10078754" y="3629726"/>
            <a:ext cx="808075" cy="419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5B30D-8A9D-2B4E-A5E3-4F3C30696EB6}"/>
              </a:ext>
            </a:extLst>
          </p:cNvPr>
          <p:cNvSpPr txBox="1"/>
          <p:nvPr/>
        </p:nvSpPr>
        <p:spPr>
          <a:xfrm>
            <a:off x="2468719" y="6403586"/>
            <a:ext cx="35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fundamental laws of a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C6C68-2F68-ED4B-B6D5-6B69C9D4672B}"/>
              </a:ext>
            </a:extLst>
          </p:cNvPr>
          <p:cNvSpPr txBox="1"/>
          <p:nvPr/>
        </p:nvSpPr>
        <p:spPr>
          <a:xfrm>
            <a:off x="3114510" y="3973662"/>
            <a:ext cx="267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dynamical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CCABF-12EE-A54B-90B9-0D422ADF0AB5}"/>
              </a:ext>
            </a:extLst>
          </p:cNvPr>
          <p:cNvSpPr txBox="1"/>
          <p:nvPr/>
        </p:nvSpPr>
        <p:spPr>
          <a:xfrm>
            <a:off x="10092628" y="3257449"/>
            <a:ext cx="154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8C44B-407D-894E-869E-76F7F6A57E88}"/>
              </a:ext>
            </a:extLst>
          </p:cNvPr>
          <p:cNvSpPr txBox="1"/>
          <p:nvPr/>
        </p:nvSpPr>
        <p:spPr>
          <a:xfrm>
            <a:off x="9749296" y="6432411"/>
            <a:ext cx="235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over graphs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42B4F-8505-3D43-8B28-D5661CD8C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6068" y="2836026"/>
            <a:ext cx="3025876" cy="22752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CB9F7-52D8-C348-9850-921694179AA5}"/>
              </a:ext>
            </a:extLst>
          </p:cNvPr>
          <p:cNvSpPr txBox="1"/>
          <p:nvPr/>
        </p:nvSpPr>
        <p:spPr>
          <a:xfrm>
            <a:off x="6934432" y="5111297"/>
            <a:ext cx="1949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Statistical tests for </a:t>
            </a:r>
          </a:p>
          <a:p>
            <a:pPr algn="ctr"/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90920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">
            <a:extLst>
              <a:ext uri="{FF2B5EF4-FFF2-40B4-BE49-F238E27FC236}">
                <a16:creationId xmlns:a16="http://schemas.microsoft.com/office/drawing/2014/main" id="{8B3E7F23-7390-4D42-9057-A1129C958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820" y="4711550"/>
            <a:ext cx="57284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Interpolate from discrete samples</a:t>
            </a:r>
          </a:p>
        </p:txBody>
      </p:sp>
      <p:pic>
        <p:nvPicPr>
          <p:cNvPr id="6" name="Picture 5" descr="A picture containing indoor, purple, table, sitting&#10;&#10;Description automatically generated">
            <a:extLst>
              <a:ext uri="{FF2B5EF4-FFF2-40B4-BE49-F238E27FC236}">
                <a16:creationId xmlns:a16="http://schemas.microsoft.com/office/drawing/2014/main" id="{2510AB70-A062-0141-B76E-33B2B529B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29630" r="11185" b="35612"/>
          <a:stretch>
            <a:fillRect/>
          </a:stretch>
        </p:blipFill>
        <p:spPr bwMode="auto">
          <a:xfrm>
            <a:off x="1568596" y="1653931"/>
            <a:ext cx="5202238" cy="238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3902832A-7F06-B543-AB81-1E293917A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685" y="166688"/>
            <a:ext cx="3586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bg1"/>
                </a:solidFill>
              </a:rPr>
              <a:t>Spatial transcriptomics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A231809-DD19-664B-AB3D-77AAD12628BE}"/>
              </a:ext>
            </a:extLst>
          </p:cNvPr>
          <p:cNvSpPr/>
          <p:nvPr/>
        </p:nvSpPr>
        <p:spPr>
          <a:xfrm>
            <a:off x="8785229" y="1842938"/>
            <a:ext cx="2174875" cy="20748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=v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67FF5A9F-94E9-D445-93CA-64207311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5" t="25276" r="45636" b="50000"/>
          <a:stretch>
            <a:fillRect/>
          </a:stretch>
        </p:blipFill>
        <p:spPr bwMode="auto">
          <a:xfrm>
            <a:off x="8267704" y="2235050"/>
            <a:ext cx="4524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>
            <a:extLst>
              <a:ext uri="{FF2B5EF4-FFF2-40B4-BE49-F238E27FC236}">
                <a16:creationId xmlns:a16="http://schemas.microsoft.com/office/drawing/2014/main" id="{1F1D2EC5-D66C-3047-96E1-C1653EBA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0" t="29131" r="62007" b="58456"/>
          <a:stretch>
            <a:fillRect/>
          </a:stretch>
        </p:blipFill>
        <p:spPr bwMode="auto">
          <a:xfrm>
            <a:off x="8107366" y="4248000"/>
            <a:ext cx="773113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Diagram&#10;&#10;Description automatically generated">
            <a:extLst>
              <a:ext uri="{FF2B5EF4-FFF2-40B4-BE49-F238E27FC236}">
                <a16:creationId xmlns:a16="http://schemas.microsoft.com/office/drawing/2014/main" id="{245AFFAA-DDE9-E847-AAD9-A0FBE8E2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595" y="1928663"/>
            <a:ext cx="1474788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57F718-1C8C-FC4C-B69A-EDDF916CF14F}"/>
              </a:ext>
            </a:extLst>
          </p:cNvPr>
          <p:cNvSpPr/>
          <p:nvPr/>
        </p:nvSpPr>
        <p:spPr>
          <a:xfrm>
            <a:off x="8107366" y="5637488"/>
            <a:ext cx="2987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Bergmann, Penfold, Slatery et al. (in revision)</a:t>
            </a:r>
            <a:endParaRPr lang="en-US" sz="1200" dirty="0"/>
          </a:p>
        </p:txBody>
      </p:sp>
    </p:spTree>
  </p:cSld>
  <p:clrMapOvr>
    <a:masterClrMapping/>
  </p:clrMapOvr>
  <p:transition advTm="9488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0320" y="2581892"/>
            <a:ext cx="37493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</a:t>
            </a:r>
            <a:endParaRPr lang="en-US" sz="3200" b="1" dirty="0"/>
          </a:p>
          <a:p>
            <a:endParaRPr lang="en-US" sz="1600" dirty="0"/>
          </a:p>
          <a:p>
            <a:r>
              <a:rPr lang="en-US" sz="1600" dirty="0"/>
              <a:t>Is there a relationship between a dinosaur’s size and its (sub)order? Can we predict the  the dinosaurs order given just measurement of its size?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51" y="2116773"/>
            <a:ext cx="3593230" cy="3066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95" y="4983885"/>
            <a:ext cx="1754175" cy="912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07" y="5140945"/>
            <a:ext cx="2286000" cy="8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4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510486" y="1235137"/>
            <a:ext cx="5146158" cy="3627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785" y="1629827"/>
            <a:ext cx="5146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Explanatory variable x is continuous, but we have binary valued outputs, y</a:t>
            </a:r>
          </a:p>
          <a:p>
            <a:endParaRPr lang="en-US" dirty="0"/>
          </a:p>
          <a:p>
            <a:r>
              <a:rPr lang="en-US" dirty="0"/>
              <a:t>Linear/polynomial regression is no good!</a:t>
            </a:r>
          </a:p>
          <a:p>
            <a:endParaRPr lang="en-US" dirty="0"/>
          </a:p>
          <a:p>
            <a:r>
              <a:rPr lang="en-US" dirty="0"/>
              <a:t>Need a model that correctly accounts for the type of data we have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27693-499A-A348-B969-FCA83ABECEEF}"/>
              </a:ext>
            </a:extLst>
          </p:cNvPr>
          <p:cNvSpPr txBox="1"/>
          <p:nvPr/>
        </p:nvSpPr>
        <p:spPr>
          <a:xfrm>
            <a:off x="1870064" y="4262877"/>
            <a:ext cx="308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Dinosaur weight/height/length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6D9B-0119-754C-B44E-FFCA229451E9}"/>
              </a:ext>
            </a:extLst>
          </p:cNvPr>
          <p:cNvSpPr txBox="1"/>
          <p:nvPr/>
        </p:nvSpPr>
        <p:spPr>
          <a:xfrm rot="16200000">
            <a:off x="149327" y="2347703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986092-865B-1A42-93C7-127FD65425CB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9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D8E9B-30F5-4C49-A769-F21B19988BE0}"/>
              </a:ext>
            </a:extLst>
          </p:cNvPr>
          <p:cNvSpPr txBox="1"/>
          <p:nvPr/>
        </p:nvSpPr>
        <p:spPr>
          <a:xfrm>
            <a:off x="6019785" y="162982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the probability of success using a logistic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6F8E47-28F6-DD4A-9C65-09E74B8A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8592864" y="2098068"/>
            <a:ext cx="1720745" cy="926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244100-981A-ED4C-A47E-E55EC7148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7316582" y="2098068"/>
            <a:ext cx="1118156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75655" y="1622444"/>
            <a:ext cx="172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log odds as liner model: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., data, method="glm",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12967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5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6"/>
          <a:stretch/>
        </p:blipFill>
        <p:spPr>
          <a:xfrm>
            <a:off x="8216705" y="4251032"/>
            <a:ext cx="349505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log odds as liner model: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x, data, method="glm",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12967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644FD-7FB6-A747-AF03-0246DB11FB5B}"/>
              </a:ext>
            </a:extLst>
          </p:cNvPr>
          <p:cNvSpPr txBox="1"/>
          <p:nvPr/>
        </p:nvSpPr>
        <p:spPr>
          <a:xfrm>
            <a:off x="11607910" y="4554257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6417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</a:t>
            </a:r>
            <a:r>
              <a:rPr lang="en-US" dirty="0" err="1"/>
              <a:t>maximises</a:t>
            </a:r>
            <a:r>
              <a:rPr lang="en-US" dirty="0"/>
              <a:t>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C83C1-C6E4-F146-8BAF-23C2F879A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20" y="25636"/>
            <a:ext cx="484621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3495B3-1A8E-0248-B569-2D0EE0AC1E4C}"/>
              </a:ext>
            </a:extLst>
          </p:cNvPr>
          <p:cNvSpPr txBox="1"/>
          <p:nvPr/>
        </p:nvSpPr>
        <p:spPr>
          <a:xfrm>
            <a:off x="11607910" y="4554257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044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558326" y="2114013"/>
            <a:ext cx="58684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Find a relationship between a dinosaur’s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height</a:t>
            </a:r>
            <a:r>
              <a:rPr lang="en-US" sz="2400" dirty="0"/>
              <a:t> (x)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weight</a:t>
            </a:r>
            <a:r>
              <a:rPr lang="en-US" sz="2400" dirty="0"/>
              <a:t> (y)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Both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observation variable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explanatory variables</a:t>
            </a:r>
            <a:r>
              <a:rPr lang="en-US" sz="2400" dirty="0"/>
              <a:t> are continuous</a:t>
            </a:r>
          </a:p>
          <a:p>
            <a:pPr lvl="1"/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38E85-8372-BA40-8E6E-7B4375AB5DF8}"/>
              </a:ext>
            </a:extLst>
          </p:cNvPr>
          <p:cNvSpPr/>
          <p:nvPr/>
        </p:nvSpPr>
        <p:spPr>
          <a:xfrm>
            <a:off x="7734830" y="63024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dirty="0"/>
              <a:t>data/Dinosaurs.csv</a:t>
            </a:r>
          </a:p>
        </p:txBody>
      </p:sp>
    </p:spTree>
    <p:extLst>
      <p:ext uri="{BB962C8B-B14F-4D97-AF65-F5344CB8AC3E}">
        <p14:creationId xmlns:p14="http://schemas.microsoft.com/office/powerpoint/2010/main" val="633253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90329-63BC-864B-98D1-E8B60802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E2137-5058-B04A-ACAE-DA4B272F1416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833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2635671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 flipH="1">
            <a:off x="2713359" y="2084109"/>
            <a:ext cx="8577" cy="128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>
            <a:off x="2105247" y="3364022"/>
            <a:ext cx="616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431132" y="308530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0.51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C2AF0-DBF2-7044-9B87-E9C4CDAB70D8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CC4373-AF6A-2549-BB74-D0CBFB01F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073880-0C76-344A-82E4-399B0685EC66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4991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95BCC-CE00-8A45-A5C1-A6381D0F5D89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4D1B2-F5EC-DF47-A528-F26BD39EB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ADEE3D-3660-7C4A-885D-FFCA0844E857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3719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4F620-E646-F14E-AEBD-C5230ADB97DB}"/>
              </a:ext>
            </a:extLst>
          </p:cNvPr>
          <p:cNvSpPr txBox="1"/>
          <p:nvPr/>
        </p:nvSpPr>
        <p:spPr>
          <a:xfrm>
            <a:off x="5353477" y="7076144"/>
            <a:ext cx="357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and value of beta0 and beta1 what’s the probability we see the sequence of data </a:t>
            </a:r>
            <a:r>
              <a:rPr lang="en-US" b="1" dirty="0"/>
              <a:t>y</a:t>
            </a:r>
            <a:r>
              <a:rPr lang="en-US" dirty="0"/>
              <a:t> = (y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8C200-AFAF-284A-9A13-5AF28983E43F}"/>
              </a:ext>
            </a:extLst>
          </p:cNvPr>
          <p:cNvSpPr txBox="1"/>
          <p:nvPr/>
        </p:nvSpPr>
        <p:spPr>
          <a:xfrm>
            <a:off x="1766500" y="5295301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 = </a:t>
            </a:r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  x</a:t>
            </a:r>
            <a:r>
              <a:rPr lang="en-US" baseline="-25000" dirty="0"/>
              <a:t>2</a:t>
            </a:r>
            <a:r>
              <a:rPr lang="en-US" dirty="0"/>
              <a:t>,  x</a:t>
            </a:r>
            <a:r>
              <a:rPr lang="en-US" baseline="-25000" dirty="0"/>
              <a:t>3</a:t>
            </a:r>
            <a:r>
              <a:rPr lang="en-US" dirty="0"/>
              <a:t>,  …,  x</a:t>
            </a:r>
            <a:r>
              <a:rPr lang="en-US" baseline="-25000" dirty="0"/>
              <a:t>n-1</a:t>
            </a:r>
            <a:r>
              <a:rPr lang="en-US" dirty="0"/>
              <a:t>, 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F5AF5-1CE3-2041-B04A-9681317A4EF6}"/>
              </a:ext>
            </a:extLst>
          </p:cNvPr>
          <p:cNvSpPr txBox="1"/>
          <p:nvPr/>
        </p:nvSpPr>
        <p:spPr>
          <a:xfrm>
            <a:off x="1766500" y="5907509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  <a:r>
              <a:rPr lang="en-US" dirty="0"/>
              <a:t> = (0,   0,   1,   …,   1,     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923D1-6478-B74A-9AAB-CC3D845828EA}"/>
              </a:ext>
            </a:extLst>
          </p:cNvPr>
          <p:cNvSpPr txBox="1"/>
          <p:nvPr/>
        </p:nvSpPr>
        <p:spPr>
          <a:xfrm>
            <a:off x="757489" y="6409798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 = p(y</a:t>
            </a:r>
            <a:r>
              <a:rPr lang="en-US" baseline="-25000" dirty="0"/>
              <a:t>1</a:t>
            </a:r>
            <a:r>
              <a:rPr lang="en-US" dirty="0"/>
              <a:t>=0) x p(y</a:t>
            </a:r>
            <a:r>
              <a:rPr lang="en-US" baseline="-25000" dirty="0"/>
              <a:t>2</a:t>
            </a:r>
            <a:r>
              <a:rPr lang="en-US" dirty="0"/>
              <a:t>=0) x p(y</a:t>
            </a:r>
            <a:r>
              <a:rPr lang="en-US" baseline="-25000" dirty="0"/>
              <a:t>3</a:t>
            </a:r>
            <a:r>
              <a:rPr lang="en-US" dirty="0"/>
              <a:t>=1) x … x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=1) x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D2500-B2CF-A54E-BAD4-8B182683CDE4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B4E05-1669-2546-8BBC-8D901FC45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8856E5-900E-7F49-A224-84223F1FE99D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9864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10116-CA75-5541-B2B1-31262BA3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90A01B-7CB6-F847-9F67-4E65932F3563}"/>
              </a:ext>
            </a:extLst>
          </p:cNvPr>
          <p:cNvSpPr txBox="1"/>
          <p:nvPr/>
        </p:nvSpPr>
        <p:spPr>
          <a:xfrm>
            <a:off x="1844489" y="5700780"/>
            <a:ext cx="357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values for betas?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41F2A-7039-D348-BBD4-858E9F028323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0A5A15-6596-8C4E-B6AC-752689B65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CC0C5F-0108-0546-836D-F73E46806EE7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3341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DF393-D512-EA49-B65E-6A0D2B77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5AB59-BF15-EE49-9E98-75E7AA80E692}"/>
              </a:ext>
            </a:extLst>
          </p:cNvPr>
          <p:cNvSpPr txBox="1"/>
          <p:nvPr/>
        </p:nvSpPr>
        <p:spPr>
          <a:xfrm>
            <a:off x="6072992" y="5774571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input variables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9B49A-06DB-8343-AF28-3F3F36E0FE2E}"/>
              </a:ext>
            </a:extLst>
          </p:cNvPr>
          <p:cNvSpPr txBox="1"/>
          <p:nvPr/>
        </p:nvSpPr>
        <p:spPr>
          <a:xfrm>
            <a:off x="2358628" y="536673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</p:spTree>
    <p:extLst>
      <p:ext uri="{BB962C8B-B14F-4D97-AF65-F5344CB8AC3E}">
        <p14:creationId xmlns:p14="http://schemas.microsoft.com/office/powerpoint/2010/main" val="2851534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5AB59-BF15-EE49-9E98-75E7AA80E692}"/>
              </a:ext>
            </a:extLst>
          </p:cNvPr>
          <p:cNvSpPr txBox="1"/>
          <p:nvPr/>
        </p:nvSpPr>
        <p:spPr>
          <a:xfrm>
            <a:off x="7877728" y="3681076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input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38960C5-A126-E84C-8837-24A621302A5F}"/>
              </a:ext>
            </a:extLst>
          </p:cNvPr>
          <p:cNvSpPr/>
          <p:nvPr/>
        </p:nvSpPr>
        <p:spPr>
          <a:xfrm>
            <a:off x="2096386" y="3156526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3CBD5-D5DE-DF44-9AF7-E530020E9956}"/>
              </a:ext>
            </a:extLst>
          </p:cNvPr>
          <p:cNvSpPr/>
          <p:nvPr/>
        </p:nvSpPr>
        <p:spPr>
          <a:xfrm>
            <a:off x="2096386" y="3764210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 + z, data, method="glm", family="binomial")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9B49A-06DB-8343-AF28-3F3F36E0FE2E}"/>
              </a:ext>
            </a:extLst>
          </p:cNvPr>
          <p:cNvSpPr txBox="1"/>
          <p:nvPr/>
        </p:nvSpPr>
        <p:spPr>
          <a:xfrm>
            <a:off x="4163364" y="327324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</p:spTree>
    <p:extLst>
      <p:ext uri="{BB962C8B-B14F-4D97-AF65-F5344CB8AC3E}">
        <p14:creationId xmlns:p14="http://schemas.microsoft.com/office/powerpoint/2010/main" val="173966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Recap: evaluating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E36-4CAA-E841-962F-0FF31320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89" y="823628"/>
            <a:ext cx="48462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997A9A-97EE-2840-8670-8B5FD37358ED}"/>
              </a:ext>
            </a:extLst>
          </p:cNvPr>
          <p:cNvCxnSpPr/>
          <p:nvPr/>
        </p:nvCxnSpPr>
        <p:spPr>
          <a:xfrm>
            <a:off x="8578056" y="4183324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8036" y="1327137"/>
            <a:ext cx="1134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Evaluating using sum of squared error is a poor choice for performance.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15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Recap: evaluating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E36-4CAA-E841-962F-0FF31320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89" y="823628"/>
            <a:ext cx="48462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997A9A-97EE-2840-8670-8B5FD37358ED}"/>
              </a:ext>
            </a:extLst>
          </p:cNvPr>
          <p:cNvCxnSpPr/>
          <p:nvPr/>
        </p:nvCxnSpPr>
        <p:spPr>
          <a:xfrm>
            <a:off x="8578056" y="4183324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8036" y="1327137"/>
            <a:ext cx="113451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Evaluating using sum of squared error is a poor choice for performance.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Count number of correct/incorrect classifications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positive</a:t>
            </a:r>
            <a:r>
              <a:rPr lang="en-US" sz="2000" dirty="0"/>
              <a:t>: Predict y = 1, observation y = 1.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negative</a:t>
            </a:r>
            <a:r>
              <a:rPr lang="en-US" sz="2000" dirty="0"/>
              <a:t>: Predict y = 0,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positive</a:t>
            </a:r>
            <a:r>
              <a:rPr lang="en-US" sz="2000" dirty="0"/>
              <a:t>: Predict y = 1,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negative</a:t>
            </a:r>
            <a:r>
              <a:rPr lang="en-US" sz="2000" dirty="0"/>
              <a:t>: Predict y = 0, observation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Plot false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FPR</a:t>
            </a:r>
            <a:r>
              <a:rPr lang="en-US" sz="2000" dirty="0"/>
              <a:t>) versus true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TPR</a:t>
            </a:r>
            <a:r>
              <a:rPr lang="en-US" sz="2000" dirty="0"/>
              <a:t>).</a:t>
            </a:r>
          </a:p>
          <a:p>
            <a:pPr lvl="1"/>
            <a:endParaRPr lang="en-US" sz="2000" dirty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/>
              <a:t>Area under the curve (AUC)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4050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Recap: evaluating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635390" y="2388391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638802" y="3199743"/>
            <a:ext cx="3761065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2AC27-3229-3541-813A-EC76DF848FA6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D16CE3-8012-B647-8246-7FA3C9E62FCA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0D5499-8DB2-D644-A7F2-EBF1B56C0265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</p:spTree>
    <p:extLst>
      <p:ext uri="{BB962C8B-B14F-4D97-AF65-F5344CB8AC3E}">
        <p14:creationId xmlns:p14="http://schemas.microsoft.com/office/powerpoint/2010/main" val="352365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55" y="1704718"/>
            <a:ext cx="1273211" cy="827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ED52B-AD78-784B-9820-0C4FEF70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010" y="3230597"/>
            <a:ext cx="1442835" cy="560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69E14-88B7-AA43-A7E3-C82C09635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72" y="4065923"/>
            <a:ext cx="958901" cy="498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m = 0 we have a flat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c = 0 we have a line that passes through (0,0).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1514B-2128-D44E-821D-46B79CCDE31C}"/>
              </a:ext>
            </a:extLst>
          </p:cNvPr>
          <p:cNvSpPr txBox="1"/>
          <p:nvPr/>
        </p:nvSpPr>
        <p:spPr>
          <a:xfrm>
            <a:off x="2512649" y="362740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14558-A94C-8C49-A3E7-816663B933C7}"/>
              </a:ext>
            </a:extLst>
          </p:cNvPr>
          <p:cNvSpPr txBox="1"/>
          <p:nvPr/>
        </p:nvSpPr>
        <p:spPr>
          <a:xfrm>
            <a:off x="3289618" y="2950294"/>
            <a:ext cx="103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819631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Recap: evaluating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584590" y="3581687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866926" y="2000357"/>
            <a:ext cx="4486682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5715A-A0CF-7244-9642-941533D304FB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C4478-0DB9-5C4C-AFEF-684010279230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07A0F3-80C5-A24C-BA65-A029AA1C9B4D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</p:spTree>
    <p:extLst>
      <p:ext uri="{BB962C8B-B14F-4D97-AF65-F5344CB8AC3E}">
        <p14:creationId xmlns:p14="http://schemas.microsoft.com/office/powerpoint/2010/main" val="397467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Recap: evaluating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618457" y="4962257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996268" y="1313491"/>
            <a:ext cx="6775450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7FD20E-2584-484F-B2AC-3E3483BD4B1A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E5C89F-3218-E047-A22E-A6276999687B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42C24-84BF-B446-97E0-ADF2B886809C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D405A-8714-A74E-9960-B6446AD353D8}"/>
              </a:ext>
            </a:extLst>
          </p:cNvPr>
          <p:cNvSpPr/>
          <p:nvPr/>
        </p:nvSpPr>
        <p:spPr>
          <a:xfrm>
            <a:off x="1387934" y="5668281"/>
            <a:ext cx="40838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AUC = 1 (perfect classification)</a:t>
            </a:r>
          </a:p>
          <a:p>
            <a:pPr lvl="1"/>
            <a:r>
              <a:rPr lang="en-US" sz="2000" dirty="0"/>
              <a:t>AUC = 0.5 (random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56648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BD601-B188-F84E-ABA2-A27581A594E8}"/>
              </a:ext>
            </a:extLst>
          </p:cNvPr>
          <p:cNvSpPr/>
          <p:nvPr/>
        </p:nvSpPr>
        <p:spPr>
          <a:xfrm>
            <a:off x="5167423" y="1605516"/>
            <a:ext cx="127591" cy="1275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ED313-2C39-6D4B-A485-904A9D4D3167}"/>
              </a:ext>
            </a:extLst>
          </p:cNvPr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25582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F4899-D59E-8548-9D40-FDF8980EB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8" r="50227" b="3"/>
          <a:stretch/>
        </p:blipFill>
        <p:spPr>
          <a:xfrm>
            <a:off x="5169747" y="2212851"/>
            <a:ext cx="6686614" cy="1805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8F1F7-A60B-DE46-8E30-84AC7D2D5159}"/>
              </a:ext>
            </a:extLst>
          </p:cNvPr>
          <p:cNvSpPr/>
          <p:nvPr/>
        </p:nvSpPr>
        <p:spPr>
          <a:xfrm>
            <a:off x="5257800" y="427375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linear regression model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Predict values at new locations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more complex models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Use sum squared errors on held out data to identify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784646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4" y="1613843"/>
            <a:ext cx="4257568" cy="4257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895" y="1613843"/>
            <a:ext cx="4460357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As well as measuring gene expression we also have a measure of infection status (binary data)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to look for marker genes that are indicative of infection status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1.2</a:t>
            </a:r>
            <a:r>
              <a:rPr lang="en-US" sz="2000" dirty="0"/>
              <a:t>)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98500-3EFD-7344-B047-1C48663D87DE}"/>
              </a:ext>
            </a:extLst>
          </p:cNvPr>
          <p:cNvSpPr/>
          <p:nvPr/>
        </p:nvSpPr>
        <p:spPr>
          <a:xfrm>
            <a:off x="862264" y="4246188"/>
            <a:ext cx="383442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Main task</a:t>
            </a:r>
            <a:r>
              <a:rPr lang="en-US" sz="2000" dirty="0"/>
              <a:t>: As before the main task is to use logistic regression to identify marker genes predictive of infection status. How would you write this up?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6E611-60BE-A44E-9637-52A5AEBE9F2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20542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10748"/>
            <a:ext cx="3783033" cy="3461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2C90ACA-F158-7D44-AC08-52DC6B9305AD}"/>
              </a:ext>
            </a:extLst>
          </p:cNvPr>
          <p:cNvSpPr/>
          <p:nvPr/>
        </p:nvSpPr>
        <p:spPr>
          <a:xfrm>
            <a:off x="1379208" y="4073679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 = 0,     </a:t>
            </a:r>
            <a:r>
              <a:rPr lang="en-US" sz="2400" dirty="0">
                <a:solidFill>
                  <a:srgbClr val="FF0000"/>
                </a:solidFill>
              </a:rPr>
              <a:t>m = (1000-0)/(25-0)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CA233D-01A0-1D42-A4AA-7C3498816392}"/>
              </a:ext>
            </a:extLst>
          </p:cNvPr>
          <p:cNvSpPr/>
          <p:nvPr/>
        </p:nvSpPr>
        <p:spPr>
          <a:xfrm>
            <a:off x="9301841" y="2798058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67B2A6-82F7-8D43-B4D0-04DC85F9ACFB}"/>
              </a:ext>
            </a:extLst>
          </p:cNvPr>
          <p:cNvCxnSpPr/>
          <p:nvPr/>
        </p:nvCxnSpPr>
        <p:spPr>
          <a:xfrm>
            <a:off x="11003280" y="1930400"/>
            <a:ext cx="0" cy="260494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D2E22E-3851-4341-8B23-53A6E35C6F76}"/>
              </a:ext>
            </a:extLst>
          </p:cNvPr>
          <p:cNvCxnSpPr>
            <a:cxnSpLocks/>
          </p:cNvCxnSpPr>
          <p:nvPr/>
        </p:nvCxnSpPr>
        <p:spPr>
          <a:xfrm>
            <a:off x="8188960" y="4535344"/>
            <a:ext cx="28143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08B8292-8F78-BE4B-8249-D80C4B7A6115}"/>
              </a:ext>
            </a:extLst>
          </p:cNvPr>
          <p:cNvSpPr/>
          <p:nvPr/>
        </p:nvSpPr>
        <p:spPr>
          <a:xfrm>
            <a:off x="7453606" y="453534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6AD2DF-4CC5-E34E-A6DA-AF2A4BE8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95B7C2B8-6917-7F47-9881-7D4DD53A5424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502C3F-6B81-B84A-8CC2-42CDCC3CE24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28B4B6-4C94-684E-A387-843A5A0916F5}"/>
              </a:ext>
            </a:extLst>
          </p:cNvPr>
          <p:cNvSpPr/>
          <p:nvPr/>
        </p:nvSpPr>
        <p:spPr>
          <a:xfrm>
            <a:off x="2241185" y="4874319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40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1598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3C35E-889E-B942-8B3D-42C5AEB2744D}"/>
              </a:ext>
            </a:extLst>
          </p:cNvPr>
          <p:cNvCxnSpPr/>
          <p:nvPr/>
        </p:nvCxnSpPr>
        <p:spPr>
          <a:xfrm>
            <a:off x="10967326" y="1659509"/>
            <a:ext cx="0" cy="24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EA39A8-6EB5-E544-B5A9-326EACD65D15}"/>
              </a:ext>
            </a:extLst>
          </p:cNvPr>
          <p:cNvCxnSpPr>
            <a:cxnSpLocks/>
          </p:cNvCxnSpPr>
          <p:nvPr/>
        </p:nvCxnSpPr>
        <p:spPr>
          <a:xfrm>
            <a:off x="10749153" y="2093495"/>
            <a:ext cx="0" cy="90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47363C-C5CD-144D-9A3B-2440822B657E}"/>
              </a:ext>
            </a:extLst>
          </p:cNvPr>
          <p:cNvCxnSpPr>
            <a:cxnSpLocks/>
          </p:cNvCxnSpPr>
          <p:nvPr/>
        </p:nvCxnSpPr>
        <p:spPr>
          <a:xfrm>
            <a:off x="9972716" y="2799928"/>
            <a:ext cx="0" cy="519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B7EBA-D98F-B84F-8F26-685CD038C90C}"/>
              </a:ext>
            </a:extLst>
          </p:cNvPr>
          <p:cNvCxnSpPr>
            <a:cxnSpLocks/>
          </p:cNvCxnSpPr>
          <p:nvPr/>
        </p:nvCxnSpPr>
        <p:spPr>
          <a:xfrm>
            <a:off x="8296316" y="3996735"/>
            <a:ext cx="0" cy="33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3BD1EA-58E1-6F4E-9D40-FDD65222E2D8}"/>
              </a:ext>
            </a:extLst>
          </p:cNvPr>
          <p:cNvCxnSpPr>
            <a:cxnSpLocks/>
          </p:cNvCxnSpPr>
          <p:nvPr/>
        </p:nvCxnSpPr>
        <p:spPr>
          <a:xfrm>
            <a:off x="8208085" y="4422808"/>
            <a:ext cx="0" cy="42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6DD77D3-EF43-5145-8F42-01053D32153E}"/>
              </a:ext>
            </a:extLst>
          </p:cNvPr>
          <p:cNvSpPr/>
          <p:nvPr/>
        </p:nvSpPr>
        <p:spPr>
          <a:xfrm>
            <a:off x="731702" y="5764660"/>
            <a:ext cx="501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Evaluate the error over the data points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E4FA6C-4ACE-A348-8256-56F93856F4C9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FE3E7-3E11-014B-A57D-87A35BA35668}"/>
              </a:ext>
            </a:extLst>
          </p:cNvPr>
          <p:cNvSpPr/>
          <p:nvPr/>
        </p:nvSpPr>
        <p:spPr>
          <a:xfrm>
            <a:off x="1379208" y="4073679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 = 0,     </a:t>
            </a:r>
            <a:r>
              <a:rPr lang="en-US" sz="2400" dirty="0">
                <a:solidFill>
                  <a:srgbClr val="FF0000"/>
                </a:solidFill>
              </a:rPr>
              <a:t>m = (1000-0)/(25-0)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8C51FE-68AC-0448-9656-97A3D8A2F765}"/>
              </a:ext>
            </a:extLst>
          </p:cNvPr>
          <p:cNvSpPr/>
          <p:nvPr/>
        </p:nvSpPr>
        <p:spPr>
          <a:xfrm>
            <a:off x="2241185" y="4874319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40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72894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F558DE-6001-E64D-9047-604226AA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ABF377-C844-3C40-B7D9-389B5FC4B83E}"/>
              </a:ext>
            </a:extLst>
          </p:cNvPr>
          <p:cNvSpPr txBox="1"/>
          <p:nvPr/>
        </p:nvSpPr>
        <p:spPr>
          <a:xfrm rot="16200000">
            <a:off x="2768127" y="3147239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8DEDA5-076C-9043-B199-56980FB5292D}"/>
              </a:ext>
            </a:extLst>
          </p:cNvPr>
          <p:cNvSpPr txBox="1"/>
          <p:nvPr/>
        </p:nvSpPr>
        <p:spPr>
          <a:xfrm>
            <a:off x="4185801" y="5054011"/>
            <a:ext cx="20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296236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7EA76-E9AD-3641-9E37-3135A650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EC20B-C144-1048-B4D8-2D96B8109500}"/>
              </a:ext>
            </a:extLst>
          </p:cNvPr>
          <p:cNvSpPr txBox="1"/>
          <p:nvPr/>
        </p:nvSpPr>
        <p:spPr>
          <a:xfrm>
            <a:off x="489099" y="3136606"/>
            <a:ext cx="30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select a training set </a:t>
            </a:r>
          </a:p>
        </p:txBody>
      </p:sp>
    </p:spTree>
    <p:extLst>
      <p:ext uri="{BB962C8B-B14F-4D97-AF65-F5344CB8AC3E}">
        <p14:creationId xmlns:p14="http://schemas.microsoft.com/office/powerpoint/2010/main" val="2930287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13511</TotalTime>
  <Words>1506</Words>
  <Application>Microsoft Macintosh PowerPoint</Application>
  <PresentationFormat>Widescreen</PresentationFormat>
  <Paragraphs>268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Office Theme</vt:lpstr>
      <vt:lpstr>Linear regression and linear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Dr C.A. Penfold</dc:creator>
  <cp:lastModifiedBy>Christopher Penfold</cp:lastModifiedBy>
  <cp:revision>260</cp:revision>
  <dcterms:created xsi:type="dcterms:W3CDTF">2017-09-27T18:23:23Z</dcterms:created>
  <dcterms:modified xsi:type="dcterms:W3CDTF">2021-12-16T12:16:40Z</dcterms:modified>
</cp:coreProperties>
</file>